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2"/>
  </p:notesMasterIdLst>
  <p:handoutMasterIdLst>
    <p:handoutMasterId r:id="rId13"/>
  </p:handoutMasterIdLst>
  <p:sldIdLst>
    <p:sldId id="604" r:id="rId7"/>
    <p:sldId id="612" r:id="rId8"/>
    <p:sldId id="613" r:id="rId9"/>
    <p:sldId id="611" r:id="rId10"/>
    <p:sldId id="256"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8" autoAdjust="0"/>
    <p:restoredTop sz="86418"/>
  </p:normalViewPr>
  <p:slideViewPr>
    <p:cSldViewPr snapToGrid="0" showGuides="1">
      <p:cViewPr varScale="1">
        <p:scale>
          <a:sx n="104" d="100"/>
          <a:sy n="104" d="100"/>
        </p:scale>
        <p:origin x="208" y="832"/>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AFA0BC04-B529-A146-9B02-97CA41852392}"/>
    <pc:docChg chg="modSld">
      <pc:chgData name="Chance Pascale" userId="33a09a6f-b2d1-47a5-b3b3-352468c288fc" providerId="ADAL" clId="{AFA0BC04-B529-A146-9B02-97CA41852392}" dt="2021-07-30T21:31:35.736" v="10" actId="14100"/>
      <pc:docMkLst>
        <pc:docMk/>
      </pc:docMkLst>
      <pc:sldChg chg="addSp delSp modSp">
        <pc:chgData name="Chance Pascale" userId="33a09a6f-b2d1-47a5-b3b3-352468c288fc" providerId="ADAL" clId="{AFA0BC04-B529-A146-9B02-97CA41852392}" dt="2021-07-30T21:31:22.917" v="5" actId="14100"/>
        <pc:sldMkLst>
          <pc:docMk/>
          <pc:sldMk cId="2564896066" sldId="612"/>
        </pc:sldMkLst>
        <pc:spChg chg="del mod">
          <ac:chgData name="Chance Pascale" userId="33a09a6f-b2d1-47a5-b3b3-352468c288fc" providerId="ADAL" clId="{AFA0BC04-B529-A146-9B02-97CA41852392}" dt="2021-07-30T21:31:15.672" v="2" actId="478"/>
          <ac:spMkLst>
            <pc:docMk/>
            <pc:sldMk cId="2564896066" sldId="612"/>
            <ac:spMk id="2" creationId="{5D5611A7-005A-F845-BC96-C9040B35C2B2}"/>
          </ac:spMkLst>
        </pc:spChg>
        <pc:spChg chg="add mod">
          <ac:chgData name="Chance Pascale" userId="33a09a6f-b2d1-47a5-b3b3-352468c288fc" providerId="ADAL" clId="{AFA0BC04-B529-A146-9B02-97CA41852392}" dt="2021-07-30T21:31:22.917" v="5" actId="14100"/>
          <ac:spMkLst>
            <pc:docMk/>
            <pc:sldMk cId="2564896066" sldId="612"/>
            <ac:spMk id="6" creationId="{CC4B6373-AE0D-A047-8432-79F448F66C00}"/>
          </ac:spMkLst>
        </pc:spChg>
      </pc:sldChg>
      <pc:sldChg chg="addSp delSp modSp">
        <pc:chgData name="Chance Pascale" userId="33a09a6f-b2d1-47a5-b3b3-352468c288fc" providerId="ADAL" clId="{AFA0BC04-B529-A146-9B02-97CA41852392}" dt="2021-07-30T21:31:35.736" v="10" actId="14100"/>
        <pc:sldMkLst>
          <pc:docMk/>
          <pc:sldMk cId="1826013855" sldId="613"/>
        </pc:sldMkLst>
        <pc:spChg chg="del mod">
          <ac:chgData name="Chance Pascale" userId="33a09a6f-b2d1-47a5-b3b3-352468c288fc" providerId="ADAL" clId="{AFA0BC04-B529-A146-9B02-97CA41852392}" dt="2021-07-30T21:31:29.135" v="7" actId="478"/>
          <ac:spMkLst>
            <pc:docMk/>
            <pc:sldMk cId="1826013855" sldId="613"/>
            <ac:spMk id="2" creationId="{7B30C6F3-CF41-6847-A149-602DA7FC4E6C}"/>
          </ac:spMkLst>
        </pc:spChg>
        <pc:spChg chg="add mod">
          <ac:chgData name="Chance Pascale" userId="33a09a6f-b2d1-47a5-b3b3-352468c288fc" providerId="ADAL" clId="{AFA0BC04-B529-A146-9B02-97CA41852392}" dt="2021-07-30T21:31:35.736" v="10" actId="14100"/>
          <ac:spMkLst>
            <pc:docMk/>
            <pc:sldMk cId="1826013855" sldId="613"/>
            <ac:spMk id="5" creationId="{71983ED6-FE2F-6243-81DB-43CE0CBA287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7/30/21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7/30/21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2867128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4184270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621266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2827469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171062031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54222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 id="2147484090"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nvidia.com/blog/using-shared-memory-cuda-cc/"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troduction to Concurrent Programming with GPUs">
            <a:extLst>
              <a:ext uri="{FF2B5EF4-FFF2-40B4-BE49-F238E27FC236}">
                <a16:creationId xmlns:a16="http://schemas.microsoft.com/office/drawing/2014/main" id="{A6076286-1248-4513-8951-8BAA95505598}"/>
              </a:ext>
            </a:extLst>
          </p:cNvPr>
          <p:cNvSpPr>
            <a:spLocks noGrp="1"/>
          </p:cNvSpPr>
          <p:nvPr>
            <p:ph type="title"/>
          </p:nvPr>
        </p:nvSpPr>
        <p:spPr>
          <a:xfrm>
            <a:off x="843379" y="2240842"/>
            <a:ext cx="7832870" cy="544124"/>
          </a:xfrm>
        </p:spPr>
        <p:txBody>
          <a:bodyPr>
            <a:normAutofit fontScale="90000"/>
          </a:bodyPr>
          <a:lstStyle/>
          <a:p>
            <a:r>
              <a:rPr lang="en-US" dirty="0"/>
              <a:t>Introduction to Parallel Programming with CUDA</a:t>
            </a:r>
          </a:p>
        </p:txBody>
      </p:sp>
      <p:sp>
        <p:nvSpPr>
          <p:cNvPr id="9" name="Course Expectations">
            <a:extLst>
              <a:ext uri="{FF2B5EF4-FFF2-40B4-BE49-F238E27FC236}">
                <a16:creationId xmlns:a16="http://schemas.microsoft.com/office/drawing/2014/main" id="{6E9DDCCD-6809-49BB-9647-A8B2884DA264}"/>
              </a:ext>
            </a:extLst>
          </p:cNvPr>
          <p:cNvSpPr>
            <a:spLocks noGrp="1"/>
          </p:cNvSpPr>
          <p:nvPr>
            <p:ph type="body" sz="quarter" idx="10"/>
          </p:nvPr>
        </p:nvSpPr>
        <p:spPr>
          <a:xfrm>
            <a:off x="887767" y="3185722"/>
            <a:ext cx="7799033" cy="366706"/>
          </a:xfrm>
        </p:spPr>
        <p:txBody>
          <a:bodyPr>
            <a:normAutofit lnSpcReduction="10000"/>
          </a:bodyPr>
          <a:lstStyle/>
          <a:p>
            <a:r>
              <a:rPr lang="en-US" dirty="0"/>
              <a:t>Device Shared Memory Allocation</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A98797-C2AD-B34E-825B-15F82F5473F0}"/>
              </a:ext>
            </a:extLst>
          </p:cNvPr>
          <p:cNvSpPr>
            <a:spLocks noGrp="1"/>
          </p:cNvSpPr>
          <p:nvPr>
            <p:ph type="body" sz="quarter" idx="16"/>
          </p:nvPr>
        </p:nvSpPr>
        <p:spPr>
          <a:xfrm>
            <a:off x="533919" y="1390650"/>
            <a:ext cx="8085415" cy="3352800"/>
          </a:xfrm>
        </p:spPr>
        <p:txBody>
          <a:bodyPr/>
          <a:lstStyle/>
          <a:p>
            <a:r>
              <a:rPr lang="en-US" dirty="0"/>
              <a:t>Shared memory is done inside the kernel, since threads in a block share L1 cache</a:t>
            </a:r>
          </a:p>
          <a:p>
            <a:r>
              <a:rPr lang="en-US" dirty="0"/>
              <a:t>If the size of the shared memory is known at compile time (e.g. number of elements in an array), then a static syntax is used:</a:t>
            </a:r>
          </a:p>
          <a:p>
            <a:pPr lvl="1"/>
            <a:r>
              <a:rPr lang="en-US" sz="1600" i="1" dirty="0">
                <a:latin typeface="American Typewriter" panose="02090604020004020304" pitchFamily="18" charset="77"/>
              </a:rPr>
              <a:t>__shared__ </a:t>
            </a:r>
            <a:r>
              <a:rPr lang="en-US" sz="1600" i="1" dirty="0" err="1">
                <a:latin typeface="American Typewriter" panose="02090604020004020304" pitchFamily="18" charset="77"/>
              </a:rPr>
              <a:t>data_type</a:t>
            </a:r>
            <a:r>
              <a:rPr lang="en-US" sz="1600" i="1" dirty="0">
                <a:latin typeface="American Typewriter" panose="02090604020004020304" pitchFamily="18" charset="77"/>
              </a:rPr>
              <a:t> </a:t>
            </a:r>
            <a:r>
              <a:rPr lang="en-US" sz="1600" i="1" dirty="0" err="1">
                <a:latin typeface="American Typewriter" panose="02090604020004020304" pitchFamily="18" charset="77"/>
              </a:rPr>
              <a:t>array_name</a:t>
            </a:r>
            <a:r>
              <a:rPr lang="en-US" sz="1600" i="1" dirty="0">
                <a:latin typeface="American Typewriter" panose="02090604020004020304" pitchFamily="18" charset="77"/>
              </a:rPr>
              <a:t>[number of elements]</a:t>
            </a:r>
          </a:p>
          <a:p>
            <a:r>
              <a:rPr lang="en-US" dirty="0"/>
              <a:t>If the size of the shared memory is not known at compile time (e.g. conditional branching after initialization), then a dynamic usage pattern is used:</a:t>
            </a:r>
          </a:p>
          <a:p>
            <a:pPr lvl="1"/>
            <a:r>
              <a:rPr lang="en-US" sz="1600" i="1" dirty="0">
                <a:latin typeface="American Typewriter" panose="02090604020004020304" pitchFamily="18" charset="77"/>
              </a:rPr>
              <a:t>extern __shared__ </a:t>
            </a:r>
            <a:r>
              <a:rPr lang="en-US" sz="1600" i="1" dirty="0" err="1">
                <a:latin typeface="American Typewriter" panose="02090604020004020304" pitchFamily="18" charset="77"/>
              </a:rPr>
              <a:t>data_type</a:t>
            </a:r>
            <a:r>
              <a:rPr lang="en-US" sz="1600" i="1" dirty="0">
                <a:latin typeface="American Typewriter" panose="02090604020004020304" pitchFamily="18" charset="77"/>
              </a:rPr>
              <a:t> </a:t>
            </a:r>
            <a:r>
              <a:rPr lang="en-US" sz="1600" i="1" dirty="0" err="1">
                <a:latin typeface="American Typewriter" panose="02090604020004020304" pitchFamily="18" charset="77"/>
              </a:rPr>
              <a:t>array_name</a:t>
            </a:r>
            <a:r>
              <a:rPr lang="en-US" sz="1600" i="1" dirty="0">
                <a:latin typeface="American Typewriter" panose="02090604020004020304" pitchFamily="18" charset="77"/>
              </a:rPr>
              <a:t>[]</a:t>
            </a:r>
          </a:p>
          <a:p>
            <a:pPr lvl="1"/>
            <a:r>
              <a:rPr lang="en-US" sz="1600" i="1" dirty="0">
                <a:latin typeface="American Typewriter" panose="02090604020004020304" pitchFamily="18" charset="77"/>
              </a:rPr>
              <a:t>…</a:t>
            </a:r>
          </a:p>
          <a:p>
            <a:pPr lvl="1"/>
            <a:r>
              <a:rPr lang="en-US" sz="1600" i="1" dirty="0">
                <a:latin typeface="American Typewriter" panose="02090604020004020304" pitchFamily="18" charset="77"/>
              </a:rPr>
              <a:t>float *</a:t>
            </a:r>
            <a:r>
              <a:rPr lang="en-US" sz="1600" i="1" dirty="0" err="1">
                <a:latin typeface="American Typewriter" panose="02090604020004020304" pitchFamily="18" charset="77"/>
              </a:rPr>
              <a:t>dynamic_float_data</a:t>
            </a:r>
            <a:r>
              <a:rPr lang="en-US" sz="1600" i="1" dirty="0">
                <a:latin typeface="American Typewriter" panose="02090604020004020304" pitchFamily="18" charset="77"/>
              </a:rPr>
              <a:t> = x; // x is defined within the kernel</a:t>
            </a:r>
          </a:p>
          <a:p>
            <a:pPr lvl="1"/>
            <a:r>
              <a:rPr lang="en-US" sz="1600" i="1" dirty="0">
                <a:latin typeface="American Typewriter" panose="02090604020004020304" pitchFamily="18" charset="77"/>
              </a:rPr>
              <a:t>char * </a:t>
            </a:r>
            <a:r>
              <a:rPr lang="en-US" sz="1600" i="1" dirty="0" err="1">
                <a:latin typeface="American Typewriter" panose="02090604020004020304" pitchFamily="18" charset="77"/>
              </a:rPr>
              <a:t>firstName</a:t>
            </a:r>
            <a:r>
              <a:rPr lang="en-US" sz="1600" i="1" dirty="0">
                <a:latin typeface="American Typewriter" panose="02090604020004020304" pitchFamily="18" charset="77"/>
              </a:rPr>
              <a:t> = (char *)&amp;</a:t>
            </a:r>
            <a:r>
              <a:rPr lang="en-US" sz="1600" i="1" dirty="0" err="1">
                <a:latin typeface="American Typewriter" panose="02090604020004020304" pitchFamily="18" charset="77"/>
              </a:rPr>
              <a:t>firstName</a:t>
            </a:r>
            <a:r>
              <a:rPr lang="en-US" sz="1600" i="1" dirty="0">
                <a:latin typeface="American Typewriter" panose="02090604020004020304" pitchFamily="18" charset="77"/>
              </a:rPr>
              <a:t>[number letters in given name]</a:t>
            </a:r>
          </a:p>
        </p:txBody>
      </p:sp>
      <p:sp>
        <p:nvSpPr>
          <p:cNvPr id="4" name="TextBox 3">
            <a:extLst>
              <a:ext uri="{FF2B5EF4-FFF2-40B4-BE49-F238E27FC236}">
                <a16:creationId xmlns:a16="http://schemas.microsoft.com/office/drawing/2014/main" id="{9C14F04B-1B90-E644-93FF-0620515B36B2}"/>
              </a:ext>
            </a:extLst>
          </p:cNvPr>
          <p:cNvSpPr txBox="1"/>
          <p:nvPr/>
        </p:nvSpPr>
        <p:spPr>
          <a:xfrm>
            <a:off x="8267966" y="4374118"/>
            <a:ext cx="487634" cy="369332"/>
          </a:xfrm>
          <a:prstGeom prst="rect">
            <a:avLst/>
          </a:prstGeom>
          <a:noFill/>
        </p:spPr>
        <p:txBody>
          <a:bodyPr wrap="none" rtlCol="0">
            <a:spAutoFit/>
          </a:bodyPr>
          <a:lstStyle/>
          <a:p>
            <a:r>
              <a:rPr lang="en-US" dirty="0"/>
              <a:t>[1]</a:t>
            </a:r>
          </a:p>
        </p:txBody>
      </p:sp>
      <p:sp>
        <p:nvSpPr>
          <p:cNvPr id="5" name="TextBox 4">
            <a:extLst>
              <a:ext uri="{FF2B5EF4-FFF2-40B4-BE49-F238E27FC236}">
                <a16:creationId xmlns:a16="http://schemas.microsoft.com/office/drawing/2014/main" id="{1F348A2D-326F-8B48-9D81-A4D11FE2ECCA}"/>
              </a:ext>
            </a:extLst>
          </p:cNvPr>
          <p:cNvSpPr txBox="1"/>
          <p:nvPr/>
        </p:nvSpPr>
        <p:spPr>
          <a:xfrm>
            <a:off x="57549" y="4374118"/>
            <a:ext cx="487634" cy="369332"/>
          </a:xfrm>
          <a:prstGeom prst="rect">
            <a:avLst/>
          </a:prstGeom>
          <a:noFill/>
        </p:spPr>
        <p:txBody>
          <a:bodyPr wrap="none" rtlCol="0">
            <a:spAutoFit/>
          </a:bodyPr>
          <a:lstStyle/>
          <a:p>
            <a:r>
              <a:rPr lang="en-US" dirty="0"/>
              <a:t>[1]</a:t>
            </a:r>
          </a:p>
        </p:txBody>
      </p:sp>
      <p:sp>
        <p:nvSpPr>
          <p:cNvPr id="6" name="Title 5">
            <a:extLst>
              <a:ext uri="{FF2B5EF4-FFF2-40B4-BE49-F238E27FC236}">
                <a16:creationId xmlns:a16="http://schemas.microsoft.com/office/drawing/2014/main" id="{CC4B6373-AE0D-A047-8432-79F448F66C00}"/>
              </a:ext>
            </a:extLst>
          </p:cNvPr>
          <p:cNvSpPr>
            <a:spLocks noGrp="1"/>
          </p:cNvSpPr>
          <p:nvPr>
            <p:ph type="title" idx="4294967295"/>
          </p:nvPr>
        </p:nvSpPr>
        <p:spPr>
          <a:xfrm>
            <a:off x="628650" y="428625"/>
            <a:ext cx="7886700" cy="839788"/>
          </a:xfrm>
          <a:prstGeom prst="rect">
            <a:avLst/>
          </a:prstGeom>
        </p:spPr>
        <p:txBody>
          <a:bodyPr/>
          <a:lstStyle/>
          <a:p>
            <a:pPr rtl="0" eaLnBrk="1" latinLnBrk="0" hangingPunct="1"/>
            <a:r>
              <a:rPr lang="en-US" sz="24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Device Shared Memory Allocation Syntax</a:t>
            </a:r>
            <a:endParaRPr lang="en-US" dirty="0">
              <a:effectLst/>
            </a:endParaRPr>
          </a:p>
        </p:txBody>
      </p:sp>
    </p:spTree>
    <p:extLst>
      <p:ext uri="{BB962C8B-B14F-4D97-AF65-F5344CB8AC3E}">
        <p14:creationId xmlns:p14="http://schemas.microsoft.com/office/powerpoint/2010/main" val="256489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61F4CD-2245-F541-B5B5-23B7D5B4C29B}"/>
              </a:ext>
            </a:extLst>
          </p:cNvPr>
          <p:cNvSpPr>
            <a:spLocks noGrp="1"/>
          </p:cNvSpPr>
          <p:nvPr>
            <p:ph type="body" sz="quarter" idx="16"/>
          </p:nvPr>
        </p:nvSpPr>
        <p:spPr/>
        <p:txBody>
          <a:bodyPr/>
          <a:lstStyle/>
          <a:p>
            <a:r>
              <a:rPr lang="en-US" dirty="0"/>
              <a:t>Shared memory is great, faster than global memory, shared within threads in a block, etc.</a:t>
            </a:r>
          </a:p>
          <a:p>
            <a:r>
              <a:rPr lang="en-US" dirty="0"/>
              <a:t>The downside is that while shared memory is accessed logically at the same time in each kernel, it can happen that the memory is access in real time in an interleaved manner, with different threads reading or writing before/after each other.</a:t>
            </a:r>
          </a:p>
          <a:p>
            <a:r>
              <a:rPr lang="en-US" dirty="0"/>
              <a:t>To deal with this you will need to synchronize your threads such that all threads stop at thread barriers.</a:t>
            </a:r>
          </a:p>
          <a:p>
            <a:pPr lvl="1"/>
            <a:r>
              <a:rPr lang="en-US" sz="1600" i="1" dirty="0">
                <a:latin typeface="American Typewriter" panose="02090604020004020304" pitchFamily="18" charset="77"/>
              </a:rPr>
              <a:t>__</a:t>
            </a:r>
            <a:r>
              <a:rPr lang="en-US" sz="1600" i="1" dirty="0" err="1">
                <a:latin typeface="American Typewriter" panose="02090604020004020304" pitchFamily="18" charset="77"/>
              </a:rPr>
              <a:t>synchthreads</a:t>
            </a:r>
            <a:r>
              <a:rPr lang="en-US" sz="1600" i="1" dirty="0">
                <a:latin typeface="American Typewriter" panose="02090604020004020304" pitchFamily="18" charset="77"/>
              </a:rPr>
              <a:t>();</a:t>
            </a:r>
            <a:endParaRPr lang="en-US" dirty="0"/>
          </a:p>
          <a:p>
            <a:r>
              <a:rPr lang="en-US" dirty="0"/>
              <a:t>This will ensure that if you want all threads to read before any threads write to shared memory.</a:t>
            </a:r>
            <a:endParaRPr lang="en-US" sz="1600" i="1" dirty="0">
              <a:latin typeface="American Typewriter" panose="02090604020004020304" pitchFamily="18" charset="77"/>
            </a:endParaRPr>
          </a:p>
        </p:txBody>
      </p:sp>
      <p:sp>
        <p:nvSpPr>
          <p:cNvPr id="4" name="TextBox 3">
            <a:extLst>
              <a:ext uri="{FF2B5EF4-FFF2-40B4-BE49-F238E27FC236}">
                <a16:creationId xmlns:a16="http://schemas.microsoft.com/office/drawing/2014/main" id="{FFD2D252-97AC-E549-AF44-7C52EA0A288A}"/>
              </a:ext>
            </a:extLst>
          </p:cNvPr>
          <p:cNvSpPr txBox="1"/>
          <p:nvPr/>
        </p:nvSpPr>
        <p:spPr>
          <a:xfrm>
            <a:off x="457200" y="4374118"/>
            <a:ext cx="487634" cy="369332"/>
          </a:xfrm>
          <a:prstGeom prst="rect">
            <a:avLst/>
          </a:prstGeom>
          <a:noFill/>
        </p:spPr>
        <p:txBody>
          <a:bodyPr wrap="none" rtlCol="0">
            <a:spAutoFit/>
          </a:bodyPr>
          <a:lstStyle/>
          <a:p>
            <a:r>
              <a:rPr lang="en-US" dirty="0"/>
              <a:t>[2]</a:t>
            </a:r>
          </a:p>
        </p:txBody>
      </p:sp>
      <p:sp>
        <p:nvSpPr>
          <p:cNvPr id="5" name="Title 4">
            <a:extLst>
              <a:ext uri="{FF2B5EF4-FFF2-40B4-BE49-F238E27FC236}">
                <a16:creationId xmlns:a16="http://schemas.microsoft.com/office/drawing/2014/main" id="{71983ED6-FE2F-6243-81DB-43CE0CBA287C}"/>
              </a:ext>
            </a:extLst>
          </p:cNvPr>
          <p:cNvSpPr>
            <a:spLocks noGrp="1"/>
          </p:cNvSpPr>
          <p:nvPr>
            <p:ph type="title" idx="4294967295"/>
          </p:nvPr>
        </p:nvSpPr>
        <p:spPr>
          <a:xfrm>
            <a:off x="628650" y="428625"/>
            <a:ext cx="7886700" cy="839788"/>
          </a:xfrm>
          <a:prstGeom prst="rect">
            <a:avLst/>
          </a:prstGeom>
        </p:spPr>
        <p:txBody>
          <a:bodyPr/>
          <a:lstStyle/>
          <a:p>
            <a:pPr rtl="0" eaLnBrk="1" latinLnBrk="0" hangingPunct="1"/>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Device Race Condition Avoidance</a:t>
            </a:r>
            <a:endParaRPr lang="en-US" dirty="0">
              <a:effectLst/>
            </a:endParaRPr>
          </a:p>
        </p:txBody>
      </p:sp>
    </p:spTree>
    <p:extLst>
      <p:ext uri="{BB962C8B-B14F-4D97-AF65-F5344CB8AC3E}">
        <p14:creationId xmlns:p14="http://schemas.microsoft.com/office/powerpoint/2010/main" val="1826013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DDDB74-017E-5C4D-8647-93F7A8C2197A}"/>
              </a:ext>
            </a:extLst>
          </p:cNvPr>
          <p:cNvSpPr>
            <a:spLocks noGrp="1"/>
          </p:cNvSpPr>
          <p:nvPr>
            <p:ph type="title" idx="4294967295"/>
          </p:nvPr>
        </p:nvSpPr>
        <p:spPr>
          <a:xfrm>
            <a:off x="628650" y="274638"/>
            <a:ext cx="7886700" cy="99377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r>
              <a:rPr lang="en-US" dirty="0"/>
              <a:t> </a:t>
            </a: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Mark Harris. 2013. Nvidia Developer Blog. </a:t>
            </a:r>
            <a:r>
              <a:rPr lang="en-US" i="1" dirty="0"/>
              <a:t>Using Shared Memory in CUDA C/C++. </a:t>
            </a:r>
            <a:r>
              <a:rPr lang="en-US" dirty="0"/>
              <a:t>Retrieved from </a:t>
            </a:r>
            <a:r>
              <a:rPr lang="en-US" dirty="0">
                <a:hlinkClick r:id="rId3"/>
              </a:rPr>
              <a:t>https://developer.nvidia.com/blog/using-shared-memory-cuda-cc/</a:t>
            </a:r>
            <a:r>
              <a:rPr lang="en-US" dirty="0"/>
              <a:t>.</a:t>
            </a:r>
          </a:p>
        </p:txBody>
      </p:sp>
    </p:spTree>
    <p:extLst>
      <p:ext uri="{BB962C8B-B14F-4D97-AF65-F5344CB8AC3E}">
        <p14:creationId xmlns:p14="http://schemas.microsoft.com/office/powerpoint/2010/main" val="4134648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3" ma:contentTypeDescription="Create a new document." ma:contentTypeScope="" ma:versionID="c55836572cb5716942d8976da2d93e9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ac40d2c8f144130975f694b73e553aec"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2.xml><?xml version="1.0" encoding="utf-8"?>
<ds:datastoreItem xmlns:ds="http://schemas.openxmlformats.org/officeDocument/2006/customXml" ds:itemID="{0EE95D36-7983-4620-88E5-4F9BA0FC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A04465-0014-4D33-ABA2-D6924F11FEE0}">
  <ds:schemaRefs>
    <ds:schemaRef ds:uri="http://purl.org/dc/elements/1.1/"/>
    <ds:schemaRef ds:uri="fc700d6a-14c8-4431-87f0-1eb34fcb9ecc"/>
    <ds:schemaRef ds:uri="http://purl.org/dc/terms/"/>
    <ds:schemaRef ds:uri="http://www.w3.org/XML/1998/namespace"/>
    <ds:schemaRef ds:uri="051abd47-9546-4a61-92e9-da62ec2358b6"/>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819</TotalTime>
  <Words>312</Words>
  <Application>Microsoft Macintosh PowerPoint</Application>
  <PresentationFormat>On-screen Show (16:9)</PresentationFormat>
  <Paragraphs>27</Paragraphs>
  <Slides>5</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vt:i4>
      </vt:variant>
    </vt:vector>
  </HeadingPairs>
  <TitlesOfParts>
    <vt:vector size="17" baseType="lpstr">
      <vt:lpstr>American Typewriter</vt: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Parallel Programming with CUDA</vt:lpstr>
      <vt:lpstr>Device Shared Memory Allocation Syntax</vt:lpstr>
      <vt:lpstr>Device Race Condition Avoidance</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44</cp:revision>
  <dcterms:created xsi:type="dcterms:W3CDTF">2020-12-13T16:54:15Z</dcterms:created>
  <dcterms:modified xsi:type="dcterms:W3CDTF">2021-07-30T21:31:36Z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